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717" r:id="rId2"/>
    <p:sldId id="734" r:id="rId3"/>
    <p:sldId id="771" r:id="rId4"/>
    <p:sldId id="772" r:id="rId5"/>
    <p:sldId id="759" r:id="rId6"/>
    <p:sldId id="649" r:id="rId7"/>
    <p:sldId id="755" r:id="rId8"/>
    <p:sldId id="756" r:id="rId9"/>
    <p:sldId id="735" r:id="rId10"/>
    <p:sldId id="763" r:id="rId11"/>
    <p:sldId id="651" r:id="rId12"/>
    <p:sldId id="704" r:id="rId13"/>
    <p:sldId id="709" r:id="rId14"/>
    <p:sldId id="762" r:id="rId15"/>
    <p:sldId id="764" r:id="rId16"/>
    <p:sldId id="706" r:id="rId17"/>
    <p:sldId id="768" r:id="rId18"/>
    <p:sldId id="741" r:id="rId19"/>
    <p:sldId id="770" r:id="rId20"/>
    <p:sldId id="765" r:id="rId21"/>
    <p:sldId id="767" r:id="rId22"/>
    <p:sldId id="766" r:id="rId23"/>
    <p:sldId id="75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0065A"/>
    <a:srgbClr val="2F5897"/>
    <a:srgbClr val="260FB1"/>
    <a:srgbClr val="1D08B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74600" autoAdjust="0"/>
  </p:normalViewPr>
  <p:slideViewPr>
    <p:cSldViewPr>
      <p:cViewPr varScale="1">
        <p:scale>
          <a:sx n="68" d="100"/>
          <a:sy n="68" d="100"/>
        </p:scale>
        <p:origin x="-19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6F8EC-695B-4234-BB71-20EAC239AFCE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2C0ED-327B-4423-94CA-5F214360B3E4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024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538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343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5472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4403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3081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7219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2C0ED-327B-4423-94CA-5F214360B3E4}" type="slidenum">
              <a:rPr lang="en-CA" smtClean="0"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120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798050-9B58-4B8E-83D9-707C7FCE8417}" type="datetimeFigureOut">
              <a:rPr lang="en-CA" smtClean="0"/>
              <a:t>16/09/2019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608C0E-48CC-471E-90AB-DC20EC1929E4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george.ekol@wits.ac.z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108520" y="0"/>
            <a:ext cx="9252520" cy="2996952"/>
          </a:xfrm>
        </p:spPr>
        <p:txBody>
          <a:bodyPr>
            <a:noAutofit/>
          </a:bodyPr>
          <a:lstStyle/>
          <a:p>
            <a:pPr algn="l"/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>
                <a:solidFill>
                  <a:schemeClr val="tx1"/>
                </a:solidFill>
                <a:effectLst/>
              </a:rPr>
              <a:t/>
            </a:r>
            <a:br>
              <a:rPr lang="en-US" sz="4400" dirty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>
                <a:solidFill>
                  <a:schemeClr val="tx1"/>
                </a:solidFill>
                <a:effectLst/>
              </a:rPr>
              <a:t/>
            </a:r>
            <a:br>
              <a:rPr lang="en-US" sz="4400" dirty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>
                <a:solidFill>
                  <a:schemeClr val="tx1"/>
                </a:solidFill>
                <a:effectLst/>
              </a:rPr>
              <a:t/>
            </a:r>
            <a:br>
              <a:rPr lang="en-US" sz="4400" dirty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tx1"/>
                </a:solidFill>
                <a:effectLst/>
              </a:rPr>
            </a:br>
            <a:r>
              <a:rPr lang="en-US" sz="4400" dirty="0" smtClean="0">
                <a:solidFill>
                  <a:schemeClr val="tx1"/>
                </a:solidFill>
                <a:effectLst/>
              </a:rPr>
              <a:t>	Perspectives on foundation 	statistics: Some examples 	from prospective secondary 	mathematics teachers.</a:t>
            </a:r>
            <a:endParaRPr lang="en-US" sz="4400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2016224"/>
          </a:xfrm>
        </p:spPr>
        <p:txBody>
          <a:bodyPr>
            <a:normAutofit/>
          </a:bodyPr>
          <a:lstStyle/>
          <a:p>
            <a:pPr algn="ctr"/>
            <a:endParaRPr lang="en-CA" sz="3200" dirty="0" smtClean="0">
              <a:solidFill>
                <a:schemeClr val="tx1"/>
              </a:solidFill>
            </a:endParaRPr>
          </a:p>
          <a:p>
            <a:pPr algn="ctr"/>
            <a:r>
              <a:rPr lang="en-CA" sz="3200" dirty="0" smtClean="0">
                <a:solidFill>
                  <a:schemeClr val="tx1"/>
                </a:solidFill>
              </a:rPr>
              <a:t>George Ekol</a:t>
            </a:r>
          </a:p>
          <a:p>
            <a:pPr algn="ctr"/>
            <a:r>
              <a:rPr lang="en-CA" sz="3200" dirty="0" smtClean="0">
                <a:solidFill>
                  <a:schemeClr val="tx1"/>
                </a:solidFill>
              </a:rPr>
              <a:t>University of Witwatersrand, South Africa. </a:t>
            </a:r>
            <a:endParaRPr lang="en-CA" sz="3600" dirty="0" smtClean="0">
              <a:solidFill>
                <a:srgbClr val="1D0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16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886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 smtClean="0"/>
              <a:t>                 </a:t>
            </a:r>
            <a:endParaRPr lang="en-US" dirty="0"/>
          </a:p>
          <a:p>
            <a:pPr marL="109728" lvl="0" indent="0">
              <a:buNone/>
            </a:pPr>
            <a:r>
              <a:rPr lang="en-AU" dirty="0" smtClean="0"/>
              <a:t>1. Which elements of the foundations of statistical thinking are more likely to emerge from pre-service secondary mathematics teachers’ statements about statistics, before and after teaching statistics during school practice?</a:t>
            </a:r>
            <a:endParaRPr lang="en-AU" dirty="0"/>
          </a:p>
          <a:p>
            <a:pPr lvl="0"/>
            <a:endParaRPr lang="en-US" dirty="0"/>
          </a:p>
          <a:p>
            <a:pPr marL="109728" indent="0">
              <a:buNone/>
            </a:pPr>
            <a:r>
              <a:rPr lang="en-AU" dirty="0" smtClean="0"/>
              <a:t>2. What are the implications for pre-service secondary statistics teacher education?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8072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Research Questions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61926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900" dirty="0" smtClean="0"/>
              <a:t> Understanding of, and appreciation for, variability   </a:t>
            </a:r>
          </a:p>
          <a:p>
            <a:pPr marL="109728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as a core component  of statistical thinking </a:t>
            </a:r>
            <a:r>
              <a:rPr lang="en-US" sz="2900" b="1" dirty="0" smtClean="0"/>
              <a:t>(Burrill, 2019 (IASE Workshop), Cobb, 1992; Moore,1998; </a:t>
            </a:r>
            <a:r>
              <a:rPr lang="en-US" sz="3200" b="1" dirty="0" smtClean="0"/>
              <a:t>Garfield</a:t>
            </a:r>
            <a:r>
              <a:rPr lang="en-US" sz="2900" b="1" dirty="0" smtClean="0"/>
              <a:t> &amp; Ben-Zvi, 2008;   GAISE, 2005,2016).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9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900" dirty="0" smtClean="0"/>
              <a:t> Statistical thinking in empirical inquiry </a:t>
            </a:r>
            <a:r>
              <a:rPr lang="en-US" sz="2900" b="1" dirty="0" smtClean="0"/>
              <a:t>(Wild &amp;    </a:t>
            </a:r>
          </a:p>
          <a:p>
            <a:pPr marL="109728" indent="0">
              <a:buNone/>
            </a:pPr>
            <a:r>
              <a:rPr lang="en-US" sz="2900" b="1" dirty="0" smtClean="0"/>
              <a:t>    Pfannkuch, 1999).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9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900" dirty="0"/>
              <a:t> </a:t>
            </a:r>
            <a:r>
              <a:rPr lang="en-US" sz="2900" dirty="0" smtClean="0"/>
              <a:t> Attitude towards statistics (</a:t>
            </a:r>
            <a:r>
              <a:rPr lang="en-US" sz="2900" b="1" dirty="0" smtClean="0"/>
              <a:t>Schau et al.1995).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9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900" dirty="0" smtClean="0"/>
              <a:t> Levels of conceptual understanding of statistics </a:t>
            </a:r>
          </a:p>
          <a:p>
            <a:pPr marL="109728" indent="0">
              <a:buNone/>
            </a:pPr>
            <a:r>
              <a:rPr lang="en-US" sz="2900" b="1" dirty="0" smtClean="0"/>
              <a:t>    (del Mas, Garfield, Ooms &amp; Chance, 2007</a:t>
            </a:r>
            <a:r>
              <a:rPr lang="en-US" sz="2900" b="1" dirty="0" smtClean="0">
                <a:solidFill>
                  <a:srgbClr val="10065A"/>
                </a:solidFill>
              </a:rPr>
              <a:t>).</a:t>
            </a:r>
          </a:p>
          <a:p>
            <a:pPr marL="109728" indent="0">
              <a:buNone/>
            </a:pPr>
            <a:r>
              <a:rPr lang="en-US" sz="2900" dirty="0" smtClean="0"/>
              <a:t> </a:t>
            </a:r>
          </a:p>
          <a:p>
            <a:pPr marL="109728" indent="0">
              <a:buNone/>
            </a:pPr>
            <a:r>
              <a:rPr lang="en-US" sz="2800" b="1" dirty="0" smtClean="0">
                <a:solidFill>
                  <a:srgbClr val="10065A"/>
                </a:solidFill>
              </a:rPr>
              <a:t>            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10065A"/>
                </a:solidFill>
              </a:rPr>
              <a:t>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2361"/>
            <a:ext cx="88924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Theoretical bases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4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638" y="1124744"/>
            <a:ext cx="9066362" cy="561662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3600" b="1" dirty="0" smtClean="0"/>
              <a:t>Study design</a:t>
            </a:r>
            <a:r>
              <a:rPr lang="en-US" sz="3600" b="1" dirty="0"/>
              <a:t>:</a:t>
            </a:r>
            <a:r>
              <a:rPr lang="en-US" sz="3600" dirty="0"/>
              <a:t> </a:t>
            </a:r>
            <a:r>
              <a:rPr lang="en-US" sz="3600" dirty="0" smtClean="0"/>
              <a:t>Qualitative (Case study)</a:t>
            </a:r>
            <a:endParaRPr lang="en-US" sz="3600" dirty="0"/>
          </a:p>
          <a:p>
            <a:pPr marL="109728" indent="0">
              <a:buNone/>
            </a:pPr>
            <a:r>
              <a:rPr lang="en-US" sz="3600" b="1" dirty="0"/>
              <a:t>Core logic: </a:t>
            </a:r>
            <a:r>
              <a:rPr lang="en-US" sz="3600" dirty="0" smtClean="0"/>
              <a:t>Contextualization- (understanding data from a different theoretical perspective.)</a:t>
            </a:r>
            <a:endParaRPr lang="en-US" sz="3600" dirty="0"/>
          </a:p>
          <a:p>
            <a:pPr marL="109728" indent="0">
              <a:buNone/>
            </a:pPr>
            <a:endParaRPr lang="en-US" sz="3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638" y="116632"/>
            <a:ext cx="8814842" cy="121500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Methodology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2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Data </a:t>
            </a:r>
            <a:r>
              <a:rPr lang="en-US" dirty="0" smtClean="0"/>
              <a:t>source: Secondary qualitative data from </a:t>
            </a:r>
            <a:r>
              <a:rPr lang="en-US" b="1" dirty="0" smtClean="0"/>
              <a:t>Fitzmaurice et al. (2014).</a:t>
            </a:r>
          </a:p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>
              <a:buNone/>
            </a:pPr>
            <a:r>
              <a:rPr lang="en-US" dirty="0" smtClean="0"/>
              <a:t>Secondary data are analyzed based on the foundations of statistical thinking framework ( Wild &amp; Pfannkuch, 1999) and some elements of  (GAISE, 2005;2016).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dirty="0" smtClean="0"/>
          </a:p>
          <a:p>
            <a:pPr marL="109728" indent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Methodology..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4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Secondary qualitative data from </a:t>
            </a:r>
            <a:r>
              <a:rPr lang="en-US" b="1" dirty="0" smtClean="0"/>
              <a:t>Fitzmaurice et al. (2014).</a:t>
            </a:r>
          </a:p>
          <a:p>
            <a:pPr marL="109728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n=9  </a:t>
            </a:r>
            <a:r>
              <a:rPr lang="en-US" dirty="0"/>
              <a:t>(6M,3F); (5 finalists, 4 second yr</a:t>
            </a:r>
            <a:r>
              <a:rPr lang="en-US" dirty="0" smtClean="0"/>
              <a:t>.; </a:t>
            </a:r>
            <a:r>
              <a:rPr lang="en-US" dirty="0"/>
              <a:t>BSc. (Math., Phy. Sc. degree)).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All had completed one semester  course </a:t>
            </a:r>
            <a:r>
              <a:rPr lang="en-US" dirty="0" smtClean="0"/>
              <a:t>in </a:t>
            </a:r>
            <a:r>
              <a:rPr lang="en-US" dirty="0"/>
              <a:t>introductory </a:t>
            </a:r>
            <a:r>
              <a:rPr lang="en-US" dirty="0" smtClean="0"/>
              <a:t>statistics).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Report data from 6 (2F,4 M)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Data source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60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568234"/>
              </p:ext>
            </p:extLst>
          </p:nvPr>
        </p:nvGraphicFramePr>
        <p:xfrm>
          <a:off x="-1" y="1142999"/>
          <a:ext cx="9144002" cy="6280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72765"/>
                <a:gridCol w="1375235"/>
                <a:gridCol w="1301021"/>
                <a:gridCol w="1561149"/>
                <a:gridCol w="1709832"/>
              </a:tblGrid>
              <a:tr h="9178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chemeClr val="tx1"/>
                          </a:solidFill>
                        </a:rPr>
                        <a:t>Sec. sch. exp’rience &amp; the teacher</a:t>
                      </a:r>
                      <a:endParaRPr lang="en-US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chemeClr val="tx1"/>
                          </a:solidFill>
                        </a:rPr>
                        <a:t>Difficult topics.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chemeClr val="tx1"/>
                          </a:solidFill>
                        </a:rPr>
                        <a:t>Teacher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chemeClr val="tx1"/>
                          </a:solidFill>
                        </a:rPr>
                        <a:t>Know’lge  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chemeClr val="tx1"/>
                          </a:solidFill>
                        </a:rPr>
                        <a:t>Reasons for difficulty of stat.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Contri. assoc. with school prac.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0566">
                <a:tc>
                  <a:txBody>
                    <a:bodyPr/>
                    <a:lstStyle/>
                    <a:p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Consider. of Var.</a:t>
                      </a:r>
                      <a:endParaRPr lang="en-US" sz="1800" b="1" dirty="0">
                        <a:solidFill>
                          <a:srgbClr val="10065A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6737">
                <a:tc>
                  <a:txBody>
                    <a:bodyPr/>
                    <a:lstStyle/>
                    <a:p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Reason’ng with Graphs</a:t>
                      </a:r>
                      <a:endParaRPr lang="en-US" sz="1800" b="1" dirty="0">
                        <a:solidFill>
                          <a:srgbClr val="10065A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  <a:p>
                      <a:pPr algn="ctr"/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  <a:p>
                      <a:pPr algn="ctr"/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984154">
                <a:tc>
                  <a:txBody>
                    <a:bodyPr/>
                    <a:lstStyle/>
                    <a:p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Int.  stat &amp; contextual</a:t>
                      </a:r>
                    </a:p>
                    <a:p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knowl’ge</a:t>
                      </a:r>
                      <a:r>
                        <a:rPr lang="en-ZA" sz="1600" b="1" dirty="0" smtClean="0">
                          <a:solidFill>
                            <a:srgbClr val="10065A"/>
                          </a:solidFill>
                        </a:rPr>
                        <a:t>.</a:t>
                      </a:r>
                      <a:endParaRPr lang="en-US" sz="1600" b="1" dirty="0">
                        <a:solidFill>
                          <a:srgbClr val="10065A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875554">
                <a:tc>
                  <a:txBody>
                    <a:bodyPr/>
                    <a:lstStyle/>
                    <a:p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Trans-numeration</a:t>
                      </a:r>
                      <a:r>
                        <a:rPr lang="en-ZA" sz="1600" b="1" dirty="0" smtClean="0">
                          <a:solidFill>
                            <a:srgbClr val="10065A"/>
                          </a:solidFill>
                        </a:rPr>
                        <a:t> </a:t>
                      </a:r>
                    </a:p>
                    <a:p>
                      <a:endParaRPr lang="en-US" sz="1600" b="1" dirty="0">
                        <a:solidFill>
                          <a:srgbClr val="10065A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  <a:p>
                      <a:pPr algn="ctr"/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900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 smtClean="0">
                          <a:solidFill>
                            <a:srgbClr val="10065A"/>
                          </a:solidFill>
                        </a:rPr>
                        <a:t>Need for data</a:t>
                      </a:r>
                      <a:endParaRPr lang="en-US" sz="1800" b="1" dirty="0">
                        <a:solidFill>
                          <a:srgbClr val="10065A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I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36672"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Data Analysis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1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68760"/>
            <a:ext cx="9252520" cy="5589240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Trans-numeration: representing data to enable clear understanding  of statistical concepts-</a:t>
            </a:r>
            <a:r>
              <a:rPr lang="en-US" b="1" dirty="0" smtClean="0">
                <a:solidFill>
                  <a:srgbClr val="002060"/>
                </a:solidFill>
              </a:rPr>
              <a:t>(5)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Reasoning with graphs-</a:t>
            </a:r>
            <a:r>
              <a:rPr lang="en-US" b="1" dirty="0" smtClean="0">
                <a:solidFill>
                  <a:srgbClr val="002060"/>
                </a:solidFill>
              </a:rPr>
              <a:t>(3)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sz="2800" dirty="0" smtClean="0"/>
              <a:t>Integrating  statistical contextual knowl’ge- </a:t>
            </a:r>
            <a:r>
              <a:rPr lang="en-ZA" sz="2800" b="1" dirty="0" smtClean="0">
                <a:solidFill>
                  <a:srgbClr val="002060"/>
                </a:solidFill>
              </a:rPr>
              <a:t>(2)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sz="2800" dirty="0" smtClean="0"/>
              <a:t>Need for data </a:t>
            </a:r>
            <a:r>
              <a:rPr lang="en-ZA" sz="2800" b="1" dirty="0" smtClean="0">
                <a:solidFill>
                  <a:srgbClr val="002060"/>
                </a:solidFill>
              </a:rPr>
              <a:t>-(1)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ZA" sz="2800" dirty="0" smtClean="0"/>
              <a:t>Consideration of variability </a:t>
            </a:r>
            <a:r>
              <a:rPr lang="en-ZA" sz="2800" b="1" dirty="0" smtClean="0">
                <a:solidFill>
                  <a:srgbClr val="002060"/>
                </a:solidFill>
              </a:rPr>
              <a:t>-(1)</a:t>
            </a:r>
          </a:p>
          <a:p>
            <a:pPr marL="109728" indent="0">
              <a:buNone/>
            </a:pPr>
            <a:r>
              <a:rPr lang="en-ZA" sz="2800" b="1" dirty="0" smtClean="0"/>
              <a:t>(Research </a:t>
            </a:r>
            <a:r>
              <a:rPr lang="en-ZA" sz="2800" b="1" dirty="0"/>
              <a:t>question </a:t>
            </a:r>
            <a:r>
              <a:rPr lang="en-ZA" sz="2800" b="1" dirty="0" smtClean="0"/>
              <a:t>1)</a:t>
            </a:r>
            <a:endParaRPr lang="en-ZA" sz="2800" b="1" dirty="0"/>
          </a:p>
          <a:p>
            <a:pPr>
              <a:buFont typeface="Wingdings" panose="05000000000000000000" pitchFamily="2" charset="2"/>
              <a:buChar char="§"/>
            </a:pPr>
            <a:endParaRPr lang="en-ZA" sz="2800" b="1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Observations from data analysis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481328"/>
            <a:ext cx="9036496" cy="4525963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“…</a:t>
            </a:r>
            <a:r>
              <a:rPr lang="en-US" i="1" dirty="0" smtClean="0"/>
              <a:t>statistics </a:t>
            </a:r>
            <a:r>
              <a:rPr lang="en-US" i="1" dirty="0"/>
              <a:t>needs to be taught well…it is important to have a </a:t>
            </a:r>
            <a:r>
              <a:rPr lang="en-US" b="1" i="1" dirty="0"/>
              <a:t>really good foundation </a:t>
            </a:r>
            <a:r>
              <a:rPr lang="en-US" i="1" dirty="0"/>
              <a:t>[…] like everything with maths, </a:t>
            </a:r>
            <a:r>
              <a:rPr lang="en-US" b="1" i="1" dirty="0"/>
              <a:t>if you don’t understand the basics </a:t>
            </a:r>
            <a:r>
              <a:rPr lang="en-US" i="1" dirty="0"/>
              <a:t>you can’t develop […] </a:t>
            </a:r>
            <a:r>
              <a:rPr lang="en-US" b="1" i="1" dirty="0"/>
              <a:t>you can’t’ build on it</a:t>
            </a:r>
            <a:r>
              <a:rPr lang="en-US" i="1" dirty="0"/>
              <a:t>.” </a:t>
            </a:r>
            <a:endParaRPr lang="en-US" i="1" dirty="0" smtClean="0"/>
          </a:p>
          <a:p>
            <a:pPr marL="109728" indent="0">
              <a:buNone/>
            </a:pPr>
            <a:r>
              <a:rPr lang="en-US" i="1" dirty="0"/>
              <a:t> </a:t>
            </a:r>
          </a:p>
          <a:p>
            <a:pPr marL="109728" indent="0">
              <a:buNone/>
            </a:pPr>
            <a:r>
              <a:rPr lang="en-ZA" dirty="0" smtClean="0"/>
              <a:t>[Second yr</a:t>
            </a:r>
            <a:r>
              <a:rPr lang="en-ZA" dirty="0"/>
              <a:t>. </a:t>
            </a:r>
            <a:r>
              <a:rPr lang="en-ZA" dirty="0" smtClean="0"/>
              <a:t>male 3]</a:t>
            </a:r>
            <a:endParaRPr lang="en-ZA" dirty="0"/>
          </a:p>
          <a:p>
            <a:pPr marL="109728" indent="0">
              <a:buNone/>
            </a:pP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Example1:Trans-num’</a:t>
            </a:r>
            <a:r>
              <a:rPr lang="en-US" b="0" dirty="0" smtClean="0">
                <a:solidFill>
                  <a:schemeClr val="tx1"/>
                </a:solidFill>
              </a:rPr>
              <a:t>(Sec. sch. exp.)</a:t>
            </a:r>
            <a:endParaRPr lang="en-US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89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r>
              <a:rPr lang="en-ZA" dirty="0" smtClean="0"/>
              <a:t>“…</a:t>
            </a:r>
            <a:r>
              <a:rPr lang="en-ZA" i="1" dirty="0" smtClean="0"/>
              <a:t>actually </a:t>
            </a:r>
            <a:r>
              <a:rPr lang="en-ZA" i="1" dirty="0"/>
              <a:t>knowing </a:t>
            </a:r>
            <a:r>
              <a:rPr lang="en-ZA" b="1" i="1" dirty="0"/>
              <a:t>what the figures mean </a:t>
            </a:r>
            <a:r>
              <a:rPr lang="en-ZA" i="1" dirty="0"/>
              <a:t>when you see them. And stuff like </a:t>
            </a:r>
            <a:r>
              <a:rPr lang="en-ZA" b="1" i="1" dirty="0"/>
              <a:t>standard deviation </a:t>
            </a:r>
            <a:r>
              <a:rPr lang="en-ZA" i="1" dirty="0"/>
              <a:t>as well […] like seeing a figure […] whatever </a:t>
            </a:r>
            <a:r>
              <a:rPr lang="en-ZA" b="1" i="1" dirty="0"/>
              <a:t>1.3 and saying that’s leaving it off</a:t>
            </a:r>
            <a:r>
              <a:rPr lang="en-ZA" b="1" i="1" dirty="0">
                <a:solidFill>
                  <a:srgbClr val="002060"/>
                </a:solidFill>
              </a:rPr>
              <a:t>.</a:t>
            </a:r>
            <a:r>
              <a:rPr lang="en-ZA" i="1" dirty="0">
                <a:solidFill>
                  <a:srgbClr val="C00000"/>
                </a:solidFill>
              </a:rPr>
              <a:t> </a:t>
            </a:r>
            <a:r>
              <a:rPr lang="en-ZA" i="1" dirty="0"/>
              <a:t>Yeah, maybe there is a grey area there where people don’t really know, including myself, </a:t>
            </a:r>
            <a:r>
              <a:rPr lang="en-ZA" b="1" i="1" dirty="0"/>
              <a:t>what these things actually </a:t>
            </a:r>
            <a:r>
              <a:rPr lang="en-ZA" b="1" i="1" dirty="0" smtClean="0"/>
              <a:t>mean.”</a:t>
            </a:r>
          </a:p>
          <a:p>
            <a:pPr marL="109728" indent="0">
              <a:buNone/>
            </a:pPr>
            <a:endParaRPr lang="en-ZA" i="1" dirty="0"/>
          </a:p>
          <a:p>
            <a:pPr marL="109728" indent="0">
              <a:buNone/>
            </a:pPr>
            <a:r>
              <a:rPr lang="en-ZA" dirty="0" smtClean="0"/>
              <a:t>[Second yr. male]</a:t>
            </a:r>
          </a:p>
          <a:p>
            <a:pPr marL="109728" indent="0">
              <a:buNone/>
            </a:pP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70" y="0"/>
            <a:ext cx="9125030" cy="1412776"/>
          </a:xfrm>
        </p:spPr>
        <p:txBody>
          <a:bodyPr>
            <a:normAutofit/>
          </a:bodyPr>
          <a:lstStyle/>
          <a:p>
            <a:r>
              <a:rPr lang="en-US" sz="3700" b="0" dirty="0" smtClean="0">
                <a:solidFill>
                  <a:schemeClr val="tx1"/>
                </a:solidFill>
              </a:rPr>
              <a:t>Example 2: Reasoning with graphs (teacher knowl’dge)</a:t>
            </a:r>
            <a:endParaRPr lang="en-US" sz="37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88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736"/>
            <a:ext cx="9396536" cy="5805264"/>
          </a:xfrm>
        </p:spPr>
        <p:txBody>
          <a:bodyPr/>
          <a:lstStyle/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endParaRPr lang="en-ZA" dirty="0" smtClean="0"/>
          </a:p>
          <a:p>
            <a:pPr marL="109728" indent="0">
              <a:buNone/>
            </a:pPr>
            <a:r>
              <a:rPr lang="en-ZA" i="1" dirty="0" smtClean="0"/>
              <a:t>“You </a:t>
            </a:r>
            <a:r>
              <a:rPr lang="en-ZA" i="1" dirty="0"/>
              <a:t>could think you were right for the whole question and then it could end up that you weren’t at all. So we learned the other topic more […] at least we will know if we were right or wrong</a:t>
            </a:r>
            <a:r>
              <a:rPr lang="en-ZA" i="1" dirty="0" smtClean="0"/>
              <a:t>”</a:t>
            </a:r>
          </a:p>
          <a:p>
            <a:pPr marL="109728" indent="0">
              <a:buNone/>
            </a:pPr>
            <a:endParaRPr lang="en-ZA" i="1" dirty="0"/>
          </a:p>
          <a:p>
            <a:pPr marL="109728" indent="0">
              <a:buNone/>
            </a:pPr>
            <a:r>
              <a:rPr lang="en-ZA" dirty="0" smtClean="0"/>
              <a:t>[Second yr. male 4]</a:t>
            </a:r>
          </a:p>
          <a:p>
            <a:pPr marL="109728" indent="0">
              <a:buNone/>
            </a:pPr>
            <a:r>
              <a:rPr lang="en-US" i="1" dirty="0" smtClean="0"/>
              <a:t>------</a:t>
            </a:r>
          </a:p>
          <a:p>
            <a:pPr marL="109728" indent="0">
              <a:buNone/>
            </a:pPr>
            <a:r>
              <a:rPr lang="en-ZA" dirty="0" smtClean="0"/>
              <a:t>   </a:t>
            </a:r>
            <a:r>
              <a:rPr lang="en-ZA" dirty="0" smtClean="0">
                <a:solidFill>
                  <a:srgbClr val="C00000"/>
                </a:solidFill>
              </a:rPr>
              <a:t>(i) Solve  for x:            log</a:t>
            </a:r>
            <a:r>
              <a:rPr lang="en-ZA" baseline="-25000" dirty="0" smtClean="0">
                <a:solidFill>
                  <a:srgbClr val="C00000"/>
                </a:solidFill>
              </a:rPr>
              <a:t>3</a:t>
            </a:r>
            <a:r>
              <a:rPr lang="en-ZA" dirty="0" smtClean="0">
                <a:solidFill>
                  <a:srgbClr val="C00000"/>
                </a:solidFill>
              </a:rPr>
              <a:t> 243=3</a:t>
            </a:r>
            <a:r>
              <a:rPr lang="en-ZA" baseline="30000" dirty="0" smtClean="0">
                <a:solidFill>
                  <a:srgbClr val="C00000"/>
                </a:solidFill>
              </a:rPr>
              <a:t>2x+1</a:t>
            </a:r>
          </a:p>
          <a:p>
            <a:pPr marL="109728" indent="0">
              <a:buNone/>
            </a:pPr>
            <a:r>
              <a:rPr lang="en-ZA" dirty="0" smtClean="0"/>
              <a:t>   </a:t>
            </a:r>
            <a:r>
              <a:rPr lang="en-ZA" dirty="0" smtClean="0">
                <a:solidFill>
                  <a:srgbClr val="C00000"/>
                </a:solidFill>
              </a:rPr>
              <a:t>(ii) Briefly </a:t>
            </a:r>
            <a:r>
              <a:rPr lang="en-ZA" dirty="0">
                <a:solidFill>
                  <a:srgbClr val="C00000"/>
                </a:solidFill>
              </a:rPr>
              <a:t>describe </a:t>
            </a:r>
            <a:r>
              <a:rPr lang="en-ZA" dirty="0" smtClean="0">
                <a:solidFill>
                  <a:srgbClr val="C00000"/>
                </a:solidFill>
              </a:rPr>
              <a:t>what </a:t>
            </a:r>
            <a:r>
              <a:rPr lang="en-ZA" i="1" dirty="0" smtClean="0">
                <a:solidFill>
                  <a:srgbClr val="C00000"/>
                </a:solidFill>
              </a:rPr>
              <a:t>standard</a:t>
            </a:r>
            <a:r>
              <a:rPr lang="en-ZA" i="1" dirty="0">
                <a:solidFill>
                  <a:srgbClr val="C00000"/>
                </a:solidFill>
              </a:rPr>
              <a:t> </a:t>
            </a:r>
            <a:r>
              <a:rPr lang="en-ZA" i="1" dirty="0" smtClean="0">
                <a:solidFill>
                  <a:srgbClr val="C00000"/>
                </a:solidFill>
              </a:rPr>
              <a:t>deviation </a:t>
            </a:r>
            <a:r>
              <a:rPr lang="en-ZA" dirty="0" smtClean="0">
                <a:solidFill>
                  <a:srgbClr val="C00000"/>
                </a:solidFill>
              </a:rPr>
              <a:t>means. 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70" y="0"/>
            <a:ext cx="9125030" cy="1412776"/>
          </a:xfrm>
        </p:spPr>
        <p:txBody>
          <a:bodyPr>
            <a:normAutofit/>
          </a:bodyPr>
          <a:lstStyle/>
          <a:p>
            <a:r>
              <a:rPr lang="en-US" sz="3700" b="0" dirty="0" smtClean="0">
                <a:solidFill>
                  <a:schemeClr val="tx1"/>
                </a:solidFill>
              </a:rPr>
              <a:t>Example 3:  </a:t>
            </a:r>
            <a:r>
              <a:rPr lang="en-US" sz="3700" dirty="0" smtClean="0">
                <a:solidFill>
                  <a:schemeClr val="tx1"/>
                </a:solidFill>
              </a:rPr>
              <a:t>Consideration of var. </a:t>
            </a:r>
            <a:r>
              <a:rPr lang="en-US" sz="3700" b="0" dirty="0" smtClean="0">
                <a:solidFill>
                  <a:schemeClr val="tx1"/>
                </a:solidFill>
              </a:rPr>
              <a:t>(Reason for perceived diff’ty of stat. )</a:t>
            </a:r>
            <a:endParaRPr lang="en-US" sz="37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65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upload.wikimedia.org/wikipedia/commons/thumb/9/91/Winkel_triple_projection_SW.jpg/1024px-Winkel_triple_projection_S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41784"/>
            <a:ext cx="9036495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lowchart: Alternate Process 11"/>
          <p:cNvSpPr/>
          <p:nvPr/>
        </p:nvSpPr>
        <p:spPr>
          <a:xfrm>
            <a:off x="5444878" y="2954976"/>
            <a:ext cx="72008" cy="208404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13" name="Flowchart: Alternate Process 12"/>
          <p:cNvSpPr/>
          <p:nvPr/>
        </p:nvSpPr>
        <p:spPr>
          <a:xfrm flipV="1">
            <a:off x="2051720" y="1340768"/>
            <a:ext cx="72008" cy="72012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99083"/>
            <a:ext cx="288031" cy="29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086" name="Straight Connector 3085"/>
          <p:cNvCxnSpPr/>
          <p:nvPr/>
        </p:nvCxnSpPr>
        <p:spPr>
          <a:xfrm>
            <a:off x="5724128" y="270892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958192" y="3004572"/>
            <a:ext cx="1420902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n-CA" sz="1200" b="1" dirty="0">
                <a:solidFill>
                  <a:prstClr val="black"/>
                </a:solidFill>
                <a:latin typeface="Calibri"/>
              </a:rPr>
              <a:t>UGANDA (</a:t>
            </a:r>
            <a:r>
              <a:rPr lang="en-CA" sz="1200" b="1" dirty="0" smtClean="0">
                <a:solidFill>
                  <a:prstClr val="black"/>
                </a:solidFill>
                <a:latin typeface="Calibri"/>
              </a:rPr>
              <a:t>E. Africa</a:t>
            </a:r>
            <a:r>
              <a:rPr lang="en-CA" sz="1200" b="1" dirty="0">
                <a:solidFill>
                  <a:prstClr val="black"/>
                </a:solidFill>
                <a:latin typeface="Calibri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5501643" y="4193539"/>
            <a:ext cx="1626727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n-CA" sz="1200" b="1" dirty="0" smtClean="0">
                <a:solidFill>
                  <a:prstClr val="black"/>
                </a:solidFill>
                <a:latin typeface="Calibri"/>
              </a:rPr>
              <a:t>Rep. of SOUTH AFRICA</a:t>
            </a:r>
            <a:endParaRPr lang="en-CA" sz="1200" b="1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162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r>
              <a:rPr lang="en-ZA" dirty="0" smtClean="0"/>
              <a:t>“…</a:t>
            </a:r>
            <a:r>
              <a:rPr lang="en-ZA" i="1" dirty="0" smtClean="0"/>
              <a:t>out of the [subjects] I have taught, statistics has been the one I’ve liked most</a:t>
            </a:r>
            <a:r>
              <a:rPr lang="en-ZA" b="1" i="1" dirty="0" smtClean="0"/>
              <a:t>….</a:t>
            </a:r>
            <a:r>
              <a:rPr lang="en-ZA" i="1" dirty="0" smtClean="0"/>
              <a:t> I don’t know. I just liked it because it is </a:t>
            </a:r>
            <a:r>
              <a:rPr lang="en-ZA" b="1" i="1" dirty="0" smtClean="0"/>
              <a:t>a lot more engaging … </a:t>
            </a:r>
            <a:r>
              <a:rPr lang="en-ZA" i="1" dirty="0" smtClean="0"/>
              <a:t>and you don’t have to follow the book …It’s is easier to teach statistics -</a:t>
            </a:r>
            <a:r>
              <a:rPr lang="en-ZA" b="1" i="1" dirty="0" smtClean="0"/>
              <a:t>the students can relate to it</a:t>
            </a:r>
            <a:r>
              <a:rPr lang="en-ZA" i="1" dirty="0" smtClean="0"/>
              <a:t>….It is something that’s </a:t>
            </a:r>
            <a:r>
              <a:rPr lang="en-ZA" b="1" i="1" dirty="0" smtClean="0"/>
              <a:t>valuable both in life and when you move on.” </a:t>
            </a:r>
          </a:p>
          <a:p>
            <a:pPr marL="109728" indent="0">
              <a:buNone/>
            </a:pPr>
            <a:endParaRPr lang="en-ZA" i="1" dirty="0"/>
          </a:p>
          <a:p>
            <a:pPr marL="109728" indent="0">
              <a:buNone/>
            </a:pPr>
            <a:r>
              <a:rPr lang="en-ZA" dirty="0" smtClean="0"/>
              <a:t>[4th </a:t>
            </a:r>
            <a:r>
              <a:rPr lang="en-ZA" dirty="0"/>
              <a:t>yr. </a:t>
            </a:r>
            <a:r>
              <a:rPr lang="en-ZA" dirty="0" smtClean="0"/>
              <a:t>female].</a:t>
            </a:r>
            <a:endParaRPr lang="en-ZA" dirty="0"/>
          </a:p>
          <a:p>
            <a:pPr marL="109728" indent="0">
              <a:buNone/>
            </a:pPr>
            <a:endParaRPr lang="en-ZA" i="1" dirty="0"/>
          </a:p>
          <a:p>
            <a:pPr marL="109728" indent="0">
              <a:buNone/>
            </a:pP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US" sz="3700" dirty="0" smtClean="0">
                <a:solidFill>
                  <a:schemeClr val="tx1"/>
                </a:solidFill>
              </a:rPr>
              <a:t/>
            </a:r>
            <a:br>
              <a:rPr lang="en-US" sz="3700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Example 4: Trans-num.(contribution </a:t>
            </a:r>
            <a:r>
              <a:rPr lang="en-US" dirty="0">
                <a:solidFill>
                  <a:schemeClr val="tx1"/>
                </a:solidFill>
              </a:rPr>
              <a:t>of  sch. practice)</a:t>
            </a:r>
          </a:p>
        </p:txBody>
      </p:sp>
    </p:spTree>
    <p:extLst>
      <p:ext uri="{BB962C8B-B14F-4D97-AF65-F5344CB8AC3E}">
        <p14:creationId xmlns:p14="http://schemas.microsoft.com/office/powerpoint/2010/main" val="17664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143000"/>
            <a:ext cx="9036496" cy="5022304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Main argument of this paper (with the support of secondary data from </a:t>
            </a:r>
            <a:r>
              <a:rPr lang="en-US" b="1" dirty="0">
                <a:solidFill>
                  <a:srgbClr val="002060"/>
                </a:solidFill>
              </a:rPr>
              <a:t>Fitzmaurice et. al, 2014) </a:t>
            </a:r>
            <a:r>
              <a:rPr lang="en-US" dirty="0"/>
              <a:t>is that: </a:t>
            </a:r>
          </a:p>
          <a:p>
            <a:pPr marL="109728" indent="0">
              <a:buNone/>
            </a:pPr>
            <a:endParaRPr lang="en-ZA" dirty="0"/>
          </a:p>
          <a:p>
            <a:pPr marL="109728" indent="0">
              <a:buNone/>
            </a:pPr>
            <a:r>
              <a:rPr lang="en-ZA" dirty="0"/>
              <a:t>Pre-service secondary mathematics (statistics) teachers can change their perceptions of difficulty of statistics, if they are encouraged </a:t>
            </a:r>
            <a:r>
              <a:rPr lang="en-ZA" dirty="0" smtClean="0"/>
              <a:t>by </a:t>
            </a:r>
            <a:r>
              <a:rPr lang="en-ZA" dirty="0"/>
              <a:t>their respective educators and mentors; and are enabled to practice teaching </a:t>
            </a:r>
            <a:r>
              <a:rPr lang="en-ZA" dirty="0" smtClean="0"/>
              <a:t>statistics, as they teach mathematics.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Position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62108"/>
            <a:ext cx="9144000" cy="569589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Encourage pre-service teachers to teach statistics, as well as mathematics topics during school practice if teaching statistics is optional in their teacher education program.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Honours projects in statistics-specific topics.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Statistics teaching and leaning at the school level is not going to improve soon, unless </a:t>
            </a:r>
            <a:r>
              <a:rPr lang="en-US" b="1" dirty="0" smtClean="0"/>
              <a:t>stat/maths</a:t>
            </a:r>
            <a:r>
              <a:rPr lang="en-US" dirty="0" smtClean="0"/>
              <a:t>. teachers are deliberately trained to teach statistics.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9108"/>
            <a:ext cx="9132741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Implication for Stat. teacher education.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1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692696"/>
            <a:ext cx="9144000" cy="5376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3000" b="1" dirty="0" smtClean="0">
                <a:latin typeface="Bradley Hand ITC" panose="03070402050302030203" pitchFamily="66" charset="0"/>
              </a:rPr>
              <a:t>Thank you.</a:t>
            </a:r>
          </a:p>
          <a:p>
            <a:pPr marL="109728" indent="0">
              <a:buNone/>
            </a:pPr>
            <a:endParaRPr lang="en-US" sz="59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  <a:hlinkClick r:id="rId2"/>
            </a:endParaRPr>
          </a:p>
          <a:p>
            <a:pPr marL="109728" indent="0">
              <a:buNone/>
            </a:pPr>
            <a:r>
              <a:rPr lang="en-US" sz="5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2"/>
              </a:rPr>
              <a:t>Email:</a:t>
            </a:r>
          </a:p>
          <a:p>
            <a:pPr marL="109728" indent="0">
              <a:buNone/>
            </a:pPr>
            <a:r>
              <a:rPr lang="en-US" sz="5500" u="sng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2"/>
              </a:rPr>
              <a:t> </a:t>
            </a:r>
            <a:r>
              <a:rPr lang="en-US" sz="55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2"/>
              </a:rPr>
              <a:t>george.ekol@wits.ac.za</a:t>
            </a:r>
            <a:endParaRPr lang="en-US" sz="5500" dirty="0" smtClean="0">
              <a:solidFill>
                <a:schemeClr val="accent3">
                  <a:lumMod val="40000"/>
                  <a:lumOff val="60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9728" indent="0">
              <a:buNone/>
            </a:pPr>
            <a:endParaRPr lang="en-US" sz="9600" b="1" dirty="0">
              <a:solidFill>
                <a:srgbClr val="10065A"/>
              </a:solidFill>
            </a:endParaRPr>
          </a:p>
          <a:p>
            <a:pPr marL="109728" indent="0">
              <a:buNone/>
            </a:pPr>
            <a:endParaRPr lang="en-US" sz="130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0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ZA" sz="4000" dirty="0" smtClean="0"/>
              <a:t>Stigler (1999)- Putting statistics on the table.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/>
          <a:lstStyle/>
          <a:p>
            <a:r>
              <a:rPr lang="en-ZA" dirty="0"/>
              <a:t>Need for </a:t>
            </a:r>
            <a:r>
              <a:rPr lang="en-ZA" dirty="0" smtClean="0"/>
              <a:t>well founded evidence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67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Statistics on the table (Stigler,1999).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5536" y="1196752"/>
            <a:ext cx="4464496" cy="5112568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99992" y="1196752"/>
            <a:ext cx="4248472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2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64488" cy="4755984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Statistics Education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64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Foundations of statistical thinking: </a:t>
            </a:r>
            <a:r>
              <a:rPr lang="en-US" dirty="0"/>
              <a:t>(Wild &amp; </a:t>
            </a:r>
            <a:r>
              <a:rPr lang="en-US" dirty="0" smtClean="0"/>
              <a:t>Pfannkuch,1999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  <a:r>
              <a:rPr lang="en-ZA" dirty="0">
                <a:solidFill>
                  <a:srgbClr val="002060"/>
                </a:solidFill>
              </a:rPr>
              <a:t> delMas &amp; Liu, 2005; delMas, Garfield, &amp; Ooms, 2005; Batanero, Burrill, &amp; Reading, </a:t>
            </a:r>
            <a:r>
              <a:rPr lang="en-ZA" dirty="0" smtClean="0">
                <a:solidFill>
                  <a:srgbClr val="002060"/>
                </a:solidFill>
              </a:rPr>
              <a:t>2011; GAISE, 2005, 2016; </a:t>
            </a:r>
            <a:r>
              <a:rPr lang="en-ZA" dirty="0" smtClean="0"/>
              <a:t>Moore, 2010</a:t>
            </a:r>
            <a:r>
              <a:rPr lang="en-ZA" dirty="0" smtClean="0">
                <a:solidFill>
                  <a:srgbClr val="002060"/>
                </a:solidFill>
              </a:rPr>
              <a:t>). 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Variability;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Reasoning involving statistical graphs;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Integrating statistical and contextual knowledge;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00811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Background_ Stat. education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Representing data </a:t>
            </a:r>
            <a:r>
              <a:rPr lang="en-US" dirty="0" smtClean="0"/>
              <a:t>to enable a clear understanding of the underlying concepts </a:t>
            </a:r>
            <a:r>
              <a:rPr lang="en-US" b="1" dirty="0" smtClean="0"/>
              <a:t>(Wild </a:t>
            </a:r>
            <a:r>
              <a:rPr lang="en-US" b="1" dirty="0"/>
              <a:t>&amp; Pfannkuch,1999).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Need for </a:t>
            </a:r>
            <a:r>
              <a:rPr lang="en-US" dirty="0"/>
              <a:t>data </a:t>
            </a:r>
            <a:r>
              <a:rPr lang="en-US" dirty="0" smtClean="0"/>
              <a:t>for supporting </a:t>
            </a:r>
            <a:r>
              <a:rPr lang="en-US" dirty="0"/>
              <a:t>claims </a:t>
            </a:r>
            <a:r>
              <a:rPr lang="en-US" b="1" dirty="0" smtClean="0"/>
              <a:t>(Wild</a:t>
            </a:r>
            <a:r>
              <a:rPr lang="en-US" b="1" dirty="0"/>
              <a:t>&amp; </a:t>
            </a:r>
            <a:r>
              <a:rPr lang="en-US" b="1" dirty="0" smtClean="0"/>
              <a:t>Pfannkuch,1999;</a:t>
            </a:r>
            <a:r>
              <a:rPr lang="en-US" b="1" dirty="0"/>
              <a:t> Stigler, </a:t>
            </a:r>
            <a:r>
              <a:rPr lang="en-US" b="1" dirty="0" smtClean="0"/>
              <a:t>1999). 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Background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8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Statistics on the table (Stigler,1999).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5536" y="1196752"/>
            <a:ext cx="4464496" cy="5112568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99992" y="1196752"/>
            <a:ext cx="4248472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9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52736"/>
            <a:ext cx="9036496" cy="561662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Identify which elements of the foundations statistical thinking are prevalent in pre-service teachers’ comments about statistics after an introductory statistics semester course.</a:t>
            </a:r>
          </a:p>
          <a:p>
            <a:pPr marL="624078" indent="-514350">
              <a:buAutoNum type="arabicPeriod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Suggest some implications for statistics education</a:t>
            </a:r>
          </a:p>
          <a:p>
            <a:pPr marL="624078" indent="-514350">
              <a:buAutoNum type="arabicPeriod"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Purpose of the study</a:t>
            </a:r>
          </a:p>
        </p:txBody>
      </p:sp>
    </p:spTree>
    <p:extLst>
      <p:ext uri="{BB962C8B-B14F-4D97-AF65-F5344CB8AC3E}">
        <p14:creationId xmlns:p14="http://schemas.microsoft.com/office/powerpoint/2010/main" val="1009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13557</TotalTime>
  <Words>987</Words>
  <Application>Microsoft Office PowerPoint</Application>
  <PresentationFormat>On-screen Show (4:3)</PresentationFormat>
  <Paragraphs>161</Paragraphs>
  <Slides>23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         Perspectives on foundation  statistics: Some examples  from prospective secondary  mathematics teachers.</vt:lpstr>
      <vt:lpstr>PowerPoint Presentation</vt:lpstr>
      <vt:lpstr>Need for well founded evidence </vt:lpstr>
      <vt:lpstr>Statistics on the table (Stigler,1999).</vt:lpstr>
      <vt:lpstr>Statistics Education </vt:lpstr>
      <vt:lpstr>Background_ Stat. education</vt:lpstr>
      <vt:lpstr>Background …</vt:lpstr>
      <vt:lpstr>Statistics on the table (Stigler,1999).</vt:lpstr>
      <vt:lpstr>Purpose of the study</vt:lpstr>
      <vt:lpstr>Research Questions </vt:lpstr>
      <vt:lpstr>Theoretical bases </vt:lpstr>
      <vt:lpstr>Methodology</vt:lpstr>
      <vt:lpstr>Methodology..</vt:lpstr>
      <vt:lpstr>Data source</vt:lpstr>
      <vt:lpstr>Data Analysis </vt:lpstr>
      <vt:lpstr>Observations from data analysis  </vt:lpstr>
      <vt:lpstr>Example1:Trans-num’(Sec. sch. exp.)</vt:lpstr>
      <vt:lpstr>Example 2: Reasoning with graphs (teacher knowl’dge)</vt:lpstr>
      <vt:lpstr>Example 3:  Consideration of var. (Reason for perceived diff’ty of stat. )</vt:lpstr>
      <vt:lpstr> Example 4: Trans-num.(contribution of  sch. practice)</vt:lpstr>
      <vt:lpstr>Position</vt:lpstr>
      <vt:lpstr>Implication for Stat. teacher education.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UNDERGRADS  CONCEPTIONS OF VARIABILITY IN A DYNAMIC COMPUTER  ENVIRONMENT</dc:title>
  <dc:creator>george</dc:creator>
  <cp:lastModifiedBy>Wits University Staff User</cp:lastModifiedBy>
  <cp:revision>953</cp:revision>
  <dcterms:created xsi:type="dcterms:W3CDTF">2011-11-13T22:35:28Z</dcterms:created>
  <dcterms:modified xsi:type="dcterms:W3CDTF">2019-09-16T18:17:54Z</dcterms:modified>
</cp:coreProperties>
</file>